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9144000"/>
  <p:notesSz cx="6858000" cy="9144000"/>
  <p:embeddedFontLst>
    <p:embeddedFont>
      <p:font typeface="Candara"/>
      <p:regular r:id="rId24"/>
      <p:bold r:id="rId25"/>
      <p:italic r:id="rId26"/>
      <p:boldItalic r:id="rId27"/>
    </p:embeddedFont>
    <p:embeddedFont>
      <p:font typeface="PT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andara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ndara-italic.fntdata"/><Relationship Id="rId25" Type="http://schemas.openxmlformats.org/officeDocument/2006/relationships/font" Target="fonts/Candara-bold.fntdata"/><Relationship Id="rId28" Type="http://schemas.openxmlformats.org/officeDocument/2006/relationships/font" Target="fonts/PTSans-regular.fntdata"/><Relationship Id="rId27" Type="http://schemas.openxmlformats.org/officeDocument/2006/relationships/font" Target="fonts/Candar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-boldItalic.fntdata"/><Relationship Id="rId30" Type="http://schemas.openxmlformats.org/officeDocument/2006/relationships/font" Target="fonts/PT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>
  <p:cSld name="Encabezado de sección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En blanco">
  <p:cSld name="1_En blanc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59" name="Google Shape;5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60" name="Google Shape;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ólo el título">
  <p:cSld name="3_Sólo el títul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62" name="Google Shape;6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63" name="Google Shape;6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En blanco">
  <p:cSld name="2_En blanco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72" name="Google Shape;7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jpg" id="73" name="Google Shape;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ólo el título">
  <p:cSld name="4_Sólo el títul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75" name="Google Shape;7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76" name="Google Shape;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En blanco">
  <p:cSld name="3_En blanco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85" name="Google Shape;8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jpg"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ólo el título">
  <p:cSld name="5_Sólo el títul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88" name="Google Shape;8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En blanco">
  <p:cSld name="4_En blanco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98" name="Google Shape;9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jpg" id="99" name="Google Shape;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Sólo el título">
  <p:cSld name="6_Sólo el título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01" name="Google Shape;10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En blanco">
  <p:cSld name="5_En blanc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11" name="Google Shape;11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jpg" id="112" name="Google Shape;1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Sólo el título">
  <p:cSld name="7_Sólo el títul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14" name="Google Shape;11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15" name="Google Shape;1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>
  <p:cSld name="Sólo el títul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jpg"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>
  <p:cSld name="Título y texto vertical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24" name="Google Shape;12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.jpg"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Sólo el título">
  <p:cSld name="8_Sólo el título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27" name="Google Shape;12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>
  <p:cSld name="Título vertical y text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37" name="Google Shape;13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.jpg" id="138" name="Google Shape;1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Sólo el título">
  <p:cSld name="9_Sólo el título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40" name="Google Shape;14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41" name="Google Shape;14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ólo el título">
  <p:cSld name="1_Sólo el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.jpg" id="25" name="Google Shape;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logo.jpg" id="33" name="Google Shape;3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>
  <p:cSld name="Dos objeto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institucional-actualizado[1].jpg" id="41" name="Google Shape;4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>
  <p:cSld name="Comparació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8000">
                <a:solidFill>
                  <a:srgbClr val="2871B4"/>
                </a:solidFill>
                <a:latin typeface="PT Sans"/>
                <a:ea typeface="PT Sans"/>
                <a:cs typeface="PT Sans"/>
                <a:sym typeface="PT Sans"/>
              </a:rPr>
              <a:t>16</a:t>
            </a:r>
            <a:endParaRPr b="1" sz="8000">
              <a:solidFill>
                <a:srgbClr val="2871B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46" name="Google Shape;4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jpg" id="47" name="Google Shape;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ólo el título">
  <p:cSld name="2_Sólo el título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49" name="Google Shape;4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50" name="Google Shape;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/>
          <p:nvPr/>
        </p:nvSpPr>
        <p:spPr>
          <a:xfrm>
            <a:off x="472905" y="5885921"/>
            <a:ext cx="42761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PBY3101: Programación de Base de Datos</a:t>
            </a:r>
            <a:endParaRPr b="1" sz="1800">
              <a:solidFill>
                <a:srgbClr val="0A253E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848096" y="3503981"/>
            <a:ext cx="272349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Uso de Operadores de PL/SQL</a:t>
            </a:r>
            <a:endParaRPr b="1" sz="2800">
              <a:solidFill>
                <a:srgbClr val="0A253E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1046215" y="6255253"/>
            <a:ext cx="31295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F7F7F"/>
                </a:solidFill>
                <a:latin typeface="Candara"/>
                <a:ea typeface="Candara"/>
                <a:cs typeface="Candara"/>
                <a:sym typeface="Candara"/>
              </a:rPr>
              <a:t>Primer semestre 2018</a:t>
            </a:r>
            <a:endParaRPr sz="1800">
              <a:solidFill>
                <a:srgbClr val="7F7F7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564776" y="1277471"/>
            <a:ext cx="8095130" cy="2003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ES" sz="2400">
                <a:solidFill>
                  <a:srgbClr val="0F243E"/>
                </a:solidFill>
              </a:rPr>
              <a:t>En el bloque PL/SQL ejemplo, se aplican los operadores aritméticos igual (=), mayor o igual (&gt;=) y el operador distinto (!=) para obtener el sueldo base y comisión del vendedor con rut 10802333-1, y posteriormente se insertan datos en tabla comisión_vendedor.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20" name="Google Shape;220;p34"/>
          <p:cNvSpPr/>
          <p:nvPr/>
        </p:nvSpPr>
        <p:spPr>
          <a:xfrm>
            <a:off x="564776" y="2393575"/>
            <a:ext cx="27511351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5694" y="3281082"/>
            <a:ext cx="5809130" cy="290456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4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Uso de Operadores de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618564" y="2428996"/>
            <a:ext cx="2581835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ES" sz="2400">
                <a:solidFill>
                  <a:srgbClr val="17365D"/>
                </a:solidFill>
              </a:rPr>
              <a:t>|| :  </a:t>
            </a:r>
            <a:r>
              <a:rPr lang="es-ES" sz="2400">
                <a:solidFill>
                  <a:srgbClr val="17365D"/>
                </a:solidFill>
              </a:rPr>
              <a:t>concatenación</a:t>
            </a:r>
            <a:endParaRPr sz="2400">
              <a:solidFill>
                <a:srgbClr val="17365D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ES" sz="2400">
                <a:solidFill>
                  <a:srgbClr val="0F243E"/>
                </a:solidFill>
              </a:rPr>
              <a:t>Permite concatenar o unir 2 variables de tipo varchar, varchar2, char. </a:t>
            </a:r>
            <a:endParaRPr/>
          </a:p>
        </p:txBody>
      </p:sp>
      <p:sp>
        <p:nvSpPr>
          <p:cNvPr id="228" name="Google Shape;228;p35"/>
          <p:cNvSpPr/>
          <p:nvPr/>
        </p:nvSpPr>
        <p:spPr>
          <a:xfrm>
            <a:off x="3200399" y="2428996"/>
            <a:ext cx="26290641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399" y="1961302"/>
            <a:ext cx="5325036" cy="298721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Uso de Operadores de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idx="1" type="body"/>
          </p:nvPr>
        </p:nvSpPr>
        <p:spPr>
          <a:xfrm>
            <a:off x="5567083" y="1438835"/>
            <a:ext cx="3092823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ES" sz="2400">
                <a:solidFill>
                  <a:srgbClr val="0F243E"/>
                </a:solidFill>
              </a:rPr>
              <a:t>En el bloque PL/SQL ejemplo, se aplican 3 operadores de concatenación (||) para unir nombre, apellido paterno y apellido materno del vendedor con rut 10802333-1, y posteriormente se insertan datos en tabla comisión_vendedor.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36" name="Google Shape;236;p36"/>
          <p:cNvSpPr/>
          <p:nvPr/>
        </p:nvSpPr>
        <p:spPr>
          <a:xfrm flipH="1" rot="10800000">
            <a:off x="645459" y="3630703"/>
            <a:ext cx="27775895" cy="46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458" y="1936413"/>
            <a:ext cx="4706471" cy="266185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Uso de Operadores de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753036" y="1196789"/>
            <a:ext cx="7261411" cy="658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b="1" lang="es-ES" sz="2400">
                <a:solidFill>
                  <a:srgbClr val="0F243E"/>
                </a:solidFill>
              </a:rPr>
              <a:t>()</a:t>
            </a:r>
            <a:r>
              <a:rPr lang="es-ES" sz="2400">
                <a:solidFill>
                  <a:srgbClr val="0F243E"/>
                </a:solidFill>
              </a:rPr>
              <a:t> Paréntesis para controlar el orden de las operaciones.</a:t>
            </a:r>
            <a:endParaRPr sz="2400">
              <a:solidFill>
                <a:srgbClr val="0F243E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44" name="Google Shape;244;p37"/>
          <p:cNvSpPr/>
          <p:nvPr/>
        </p:nvSpPr>
        <p:spPr>
          <a:xfrm>
            <a:off x="1075763" y="1855694"/>
            <a:ext cx="41561256" cy="48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763" y="1855694"/>
            <a:ext cx="7466575" cy="424927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Uso de Operadores de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591670" y="1196789"/>
            <a:ext cx="2958354" cy="5042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ES" sz="2400"/>
              <a:t>En el bloque PL/SQL ejemplo, se aplican 2 condiciones utilizando paréntesis, para controlar las 2 condiciones de rut y comuna para vendedor con rut 10802333-1, y posteriormente se insertan datos en tabla comisión_vendedor. </a:t>
            </a:r>
            <a:endParaRPr/>
          </a:p>
        </p:txBody>
      </p:sp>
      <p:sp>
        <p:nvSpPr>
          <p:cNvPr id="252" name="Google Shape;252;p38"/>
          <p:cNvSpPr/>
          <p:nvPr/>
        </p:nvSpPr>
        <p:spPr>
          <a:xfrm>
            <a:off x="3550024" y="2097739"/>
            <a:ext cx="29997963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0024" y="2097739"/>
            <a:ext cx="5082988" cy="287480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8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Uso de Operadores de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564777" y="1210236"/>
            <a:ext cx="809512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ES" sz="2400">
                <a:solidFill>
                  <a:srgbClr val="17365D"/>
                </a:solidFill>
              </a:rPr>
              <a:t>** : Exponenciación</a:t>
            </a:r>
            <a:endParaRPr b="1" sz="2400">
              <a:solidFill>
                <a:srgbClr val="17365D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ES" sz="2400">
                <a:solidFill>
                  <a:srgbClr val="0F243E"/>
                </a:solidFill>
              </a:rPr>
              <a:t>Corresponde  a operador de exponente de valor numérico.</a:t>
            </a:r>
            <a:endParaRPr sz="2400">
              <a:solidFill>
                <a:srgbClr val="0F243E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60" name="Google Shape;260;p39"/>
          <p:cNvSpPr/>
          <p:nvPr/>
        </p:nvSpPr>
        <p:spPr>
          <a:xfrm>
            <a:off x="1237128" y="2124635"/>
            <a:ext cx="38251376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7128" y="2124636"/>
            <a:ext cx="6481483" cy="3718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idx="1" type="body"/>
          </p:nvPr>
        </p:nvSpPr>
        <p:spPr>
          <a:xfrm>
            <a:off x="537884" y="1425387"/>
            <a:ext cx="3388658" cy="4708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220"/>
              <a:buNone/>
            </a:pPr>
            <a:r>
              <a:rPr lang="es-ES" sz="2220">
                <a:solidFill>
                  <a:srgbClr val="0F243E"/>
                </a:solidFill>
              </a:rPr>
              <a:t>En el bloque PL/SQL ejemplo, se aplican 2 condiciones utilizando paréntesis, para controlar las 2 condiciones de rut y comuna para vendedor con rut 10802333-1, y posteriormente se insertan datos en tabla comisión_vendedor</a:t>
            </a:r>
            <a:endParaRPr sz="2220">
              <a:solidFill>
                <a:srgbClr val="0F243E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17365D"/>
              </a:buClr>
              <a:buSzPts val="2220"/>
              <a:buNone/>
            </a:pPr>
            <a:r>
              <a:rPr b="1" lang="es-ES" sz="2220">
                <a:solidFill>
                  <a:srgbClr val="17365D"/>
                </a:solidFill>
              </a:rPr>
              <a:t>Si la comisión del  vendedor es 2, el resultado de exponenciación 3, entregará como resultado 8 </a:t>
            </a:r>
            <a:endParaRPr sz="2220">
              <a:solidFill>
                <a:srgbClr val="17365D"/>
              </a:solidFill>
            </a:endParaRPr>
          </a:p>
        </p:txBody>
      </p:sp>
      <p:sp>
        <p:nvSpPr>
          <p:cNvPr id="267" name="Google Shape;267;p40"/>
          <p:cNvSpPr/>
          <p:nvPr/>
        </p:nvSpPr>
        <p:spPr>
          <a:xfrm>
            <a:off x="4491317" y="1425387"/>
            <a:ext cx="16824258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6575" y="1667435"/>
            <a:ext cx="4538978" cy="405531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0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Uso de Operadores de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idx="1" type="body"/>
          </p:nvPr>
        </p:nvSpPr>
        <p:spPr>
          <a:xfrm>
            <a:off x="537883" y="1223683"/>
            <a:ext cx="8103559" cy="2810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ES" sz="2400">
                <a:solidFill>
                  <a:srgbClr val="0F243E"/>
                </a:solidFill>
              </a:rPr>
              <a:t>En el bloque ejemplo, se incrementa el valor actual de la variable  v_loop_cuenta en 1, se setea el valor de un Flag Boolean a la variable v_buen_salario dependiendo del valor de la variable v_salario. </a:t>
            </a:r>
            <a:endParaRPr sz="2400">
              <a:solidFill>
                <a:srgbClr val="0F243E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ES" sz="2400">
                <a:solidFill>
                  <a:srgbClr val="0F243E"/>
                </a:solidFill>
              </a:rPr>
              <a:t>Finalmente, la variable mensaje contendrá el mensaje </a:t>
            </a:r>
            <a:r>
              <a:rPr b="1" lang="es-ES" sz="2400">
                <a:solidFill>
                  <a:srgbClr val="0F243E"/>
                </a:solidFill>
              </a:rPr>
              <a:t>El nuevo salario es:</a:t>
            </a:r>
            <a:r>
              <a:rPr lang="es-ES" sz="2400">
                <a:solidFill>
                  <a:srgbClr val="0F243E"/>
                </a:solidFill>
              </a:rPr>
              <a:t> concatenado al resultado de multiplicar el v_salario por 1.15 </a:t>
            </a:r>
            <a:endParaRPr/>
          </a:p>
        </p:txBody>
      </p:sp>
      <p:sp>
        <p:nvSpPr>
          <p:cNvPr id="275" name="Google Shape;275;p41"/>
          <p:cNvSpPr/>
          <p:nvPr/>
        </p:nvSpPr>
        <p:spPr>
          <a:xfrm>
            <a:off x="4625788" y="4652681"/>
            <a:ext cx="15871940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7023" y="3711388"/>
            <a:ext cx="4719918" cy="259208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Uso de Operadores de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idx="1" type="body"/>
          </p:nvPr>
        </p:nvSpPr>
        <p:spPr>
          <a:xfrm>
            <a:off x="591670" y="1277470"/>
            <a:ext cx="8068236" cy="1358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ES" sz="2400">
                <a:solidFill>
                  <a:srgbClr val="17365D"/>
                </a:solidFill>
              </a:rPr>
              <a:t>Orden predeterminado de operaciones</a:t>
            </a:r>
            <a:endParaRPr b="1" sz="2400">
              <a:solidFill>
                <a:srgbClr val="17365D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lang="es-ES" sz="2400">
                <a:solidFill>
                  <a:srgbClr val="17365D"/>
                </a:solidFill>
              </a:rPr>
              <a:t>El orden predeterminado de las operaciones de alta a baja prioridad es la siguiente:</a:t>
            </a:r>
            <a:endParaRPr sz="2400">
              <a:solidFill>
                <a:srgbClr val="17365D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83" name="Google Shape;28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392" y="2635624"/>
            <a:ext cx="7032792" cy="348780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2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Uso de Operadores de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873904" y="2979546"/>
            <a:ext cx="272349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Uso de Operadores de PL/SQL</a:t>
            </a:r>
            <a:endParaRPr b="1"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/>
          <p:nvPr/>
        </p:nvSpPr>
        <p:spPr>
          <a:xfrm>
            <a:off x="595586" y="1252495"/>
            <a:ext cx="8064320" cy="1697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 Operadores PL/SQL</a:t>
            </a:r>
            <a:endParaRPr b="1" sz="2400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Las operaciones dentro de una expresión son realizadas en un orden particular dependiendo de su precedencia (prioridad) el que puede ser cambiado utilizando paréntesis. </a:t>
            </a:r>
            <a:endParaRPr sz="24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3261048" y="3482597"/>
            <a:ext cx="25151547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6821" y="2950396"/>
            <a:ext cx="6108003" cy="315413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Uso de Operadores de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502705" y="2462949"/>
            <a:ext cx="2770095" cy="1917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lang="es-ES" sz="2400">
                <a:solidFill>
                  <a:srgbClr val="17365D"/>
                </a:solidFill>
              </a:rPr>
              <a:t>Operadores lógicos:</a:t>
            </a:r>
            <a:endParaRPr sz="2400">
              <a:solidFill>
                <a:srgbClr val="17365D"/>
              </a:solidFill>
            </a:endParaRPr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Char char="•"/>
            </a:pPr>
            <a:r>
              <a:rPr b="1" lang="es-ES" sz="2400">
                <a:solidFill>
                  <a:srgbClr val="0F243E"/>
                </a:solidFill>
              </a:rPr>
              <a:t>AND :</a:t>
            </a:r>
            <a:r>
              <a:rPr lang="es-ES" sz="2400">
                <a:solidFill>
                  <a:srgbClr val="0F243E"/>
                </a:solidFill>
              </a:rPr>
              <a:t> Conjunción</a:t>
            </a:r>
            <a:endParaRPr sz="2400">
              <a:solidFill>
                <a:srgbClr val="0F243E"/>
              </a:solidFill>
            </a:endParaRPr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Char char="•"/>
            </a:pPr>
            <a:r>
              <a:rPr b="1" lang="es-ES" sz="2400">
                <a:solidFill>
                  <a:srgbClr val="0F243E"/>
                </a:solidFill>
              </a:rPr>
              <a:t>OR :</a:t>
            </a:r>
            <a:r>
              <a:rPr lang="es-ES" sz="2400">
                <a:solidFill>
                  <a:srgbClr val="0F243E"/>
                </a:solidFill>
              </a:rPr>
              <a:t> inclusión</a:t>
            </a:r>
            <a:endParaRPr sz="2400">
              <a:solidFill>
                <a:srgbClr val="0F243E"/>
              </a:solidFill>
            </a:endParaRPr>
          </a:p>
          <a:p>
            <a:pPr indent="-342900" lvl="0" marL="34290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Char char="•"/>
            </a:pPr>
            <a:r>
              <a:rPr b="1" lang="es-ES" sz="2400">
                <a:solidFill>
                  <a:srgbClr val="0F243E"/>
                </a:solidFill>
              </a:rPr>
              <a:t>NOT : </a:t>
            </a:r>
            <a:r>
              <a:rPr lang="es-ES" sz="2400">
                <a:solidFill>
                  <a:srgbClr val="0F243E"/>
                </a:solidFill>
              </a:rPr>
              <a:t>Negación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3684493" y="2600979"/>
            <a:ext cx="27864930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2800" y="1882589"/>
            <a:ext cx="5408405" cy="307795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5167586" y="543034"/>
            <a:ext cx="3249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Uso de Operadores de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591670" y="1250576"/>
            <a:ext cx="8122024" cy="1653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ES" sz="2400">
                <a:solidFill>
                  <a:srgbClr val="0F243E"/>
                </a:solidFill>
              </a:rPr>
              <a:t>En el bloque PL/SQL ejemplo, en primer SELECT INTO se recupera nombre y dirección de cliente cuando el rut es 11658023-K’ y (AND) el código de comuna es 1. Ambas condiciones son obligatorias. 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182" name="Google Shape;182;p29"/>
          <p:cNvSpPr/>
          <p:nvPr/>
        </p:nvSpPr>
        <p:spPr>
          <a:xfrm>
            <a:off x="2393577" y="2904565"/>
            <a:ext cx="23966628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3577" y="2904565"/>
            <a:ext cx="4061012" cy="329541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Uso de Operadores de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564776" y="1990165"/>
            <a:ext cx="8095129" cy="30390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ES" sz="2400">
                <a:solidFill>
                  <a:srgbClr val="0F243E"/>
                </a:solidFill>
              </a:rPr>
              <a:t>En el segundo SELECT INTO se recupera nombre y dirección de cliente cuando el rut es 11658023-K’ o (OR) el código de comuna es 2. Se puede cumplir una de las 2 condiciones. </a:t>
            </a:r>
            <a:endParaRPr sz="2400">
              <a:solidFill>
                <a:srgbClr val="0F243E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0F243E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ES" sz="2400">
                <a:solidFill>
                  <a:srgbClr val="0F243E"/>
                </a:solidFill>
              </a:rPr>
              <a:t>En el tercer SELECT INTO se recupera nombre y dirección de cliente cuando el código de comuna no se encuentre (NOT) entre los códigos 1 y 2. Se excluyen los códigos entre paréntesis.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Uso de Operadores de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699247" y="1143000"/>
            <a:ext cx="7584141" cy="1304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lang="es-ES" sz="2400">
                <a:solidFill>
                  <a:srgbClr val="17365D"/>
                </a:solidFill>
              </a:rPr>
              <a:t>Operadores Aritméticos:</a:t>
            </a:r>
            <a:endParaRPr sz="2400">
              <a:solidFill>
                <a:srgbClr val="17365D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Char char="•"/>
            </a:pPr>
            <a:r>
              <a:rPr lang="es-ES" sz="2400">
                <a:solidFill>
                  <a:srgbClr val="0F243E"/>
                </a:solidFill>
              </a:rPr>
              <a:t>  </a:t>
            </a:r>
            <a:r>
              <a:rPr b="1" lang="es-ES" sz="2400">
                <a:solidFill>
                  <a:srgbClr val="0F243E"/>
                </a:solidFill>
              </a:rPr>
              <a:t>+ , - : </a:t>
            </a:r>
            <a:r>
              <a:rPr lang="es-ES" sz="2400">
                <a:solidFill>
                  <a:srgbClr val="0F243E"/>
                </a:solidFill>
              </a:rPr>
              <a:t>Identificación (suma), negación (resta)</a:t>
            </a:r>
            <a:endParaRPr sz="2400">
              <a:solidFill>
                <a:srgbClr val="0F243E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Char char="•"/>
            </a:pPr>
            <a:r>
              <a:rPr lang="es-ES" sz="2400">
                <a:solidFill>
                  <a:srgbClr val="0F243E"/>
                </a:solidFill>
              </a:rPr>
              <a:t>  </a:t>
            </a:r>
            <a:r>
              <a:rPr b="1" lang="es-ES" sz="2400">
                <a:solidFill>
                  <a:srgbClr val="0F243E"/>
                </a:solidFill>
              </a:rPr>
              <a:t>*, / : </a:t>
            </a:r>
            <a:r>
              <a:rPr lang="es-ES" sz="2400">
                <a:solidFill>
                  <a:srgbClr val="0F243E"/>
                </a:solidFill>
              </a:rPr>
              <a:t>Multiplicación, división</a:t>
            </a:r>
            <a:r>
              <a:rPr b="1" lang="es-ES" sz="2400">
                <a:solidFill>
                  <a:srgbClr val="0F243E"/>
                </a:solidFill>
              </a:rPr>
              <a:t>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196" name="Google Shape;196;p31"/>
          <p:cNvSpPr/>
          <p:nvPr/>
        </p:nvSpPr>
        <p:spPr>
          <a:xfrm>
            <a:off x="1371600" y="2447365"/>
            <a:ext cx="24284065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599" y="2447365"/>
            <a:ext cx="6234055" cy="357691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Uso de Operadores de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618564" y="1568584"/>
            <a:ext cx="301214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ES" sz="2400">
                <a:solidFill>
                  <a:srgbClr val="0F243E"/>
                </a:solidFill>
              </a:rPr>
              <a:t>En el bloque PL/SQL ejemplo, se aplican todos los operadores aritméticos, para obtener el sueldo a pagar de un vendedor, considerando sueldo base, comisión, total de venta, descuentos legales para el vendedor con rut 10802333-1.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04" name="Google Shape;204;p32"/>
          <p:cNvSpPr/>
          <p:nvPr/>
        </p:nvSpPr>
        <p:spPr>
          <a:xfrm>
            <a:off x="3630706" y="1886593"/>
            <a:ext cx="27458450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0705" y="1568584"/>
            <a:ext cx="4943355" cy="413296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Uso de Operadores de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591671" y="1223682"/>
            <a:ext cx="7987553" cy="820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220"/>
              <a:buChar char="•"/>
            </a:pPr>
            <a:r>
              <a:rPr b="1" lang="es-ES" sz="2220">
                <a:solidFill>
                  <a:srgbClr val="17365D"/>
                </a:solidFill>
              </a:rPr>
              <a:t>Operadores de comparaciones</a:t>
            </a:r>
            <a:endParaRPr b="1" sz="2220">
              <a:solidFill>
                <a:srgbClr val="17365D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rgbClr val="0F243E"/>
              </a:buClr>
              <a:buSzPts val="2220"/>
              <a:buNone/>
            </a:pPr>
            <a:r>
              <a:rPr b="1" lang="es-ES" sz="2220">
                <a:solidFill>
                  <a:srgbClr val="0F243E"/>
                </a:solidFill>
              </a:rPr>
              <a:t>=, &lt;, &gt;, &lt;=, &gt;=, &lt;&gt;, !=, IS NULL, LIKE, BETWEEN, IN : </a:t>
            </a:r>
            <a:r>
              <a:rPr lang="es-ES" sz="2220">
                <a:solidFill>
                  <a:srgbClr val="0F243E"/>
                </a:solidFill>
              </a:rPr>
              <a:t>Comparación</a:t>
            </a:r>
            <a:endParaRPr sz="2220">
              <a:solidFill>
                <a:srgbClr val="0F243E"/>
              </a:solidFill>
            </a:endParaRPr>
          </a:p>
        </p:txBody>
      </p:sp>
      <p:sp>
        <p:nvSpPr>
          <p:cNvPr id="212" name="Google Shape;212;p33"/>
          <p:cNvSpPr/>
          <p:nvPr/>
        </p:nvSpPr>
        <p:spPr>
          <a:xfrm>
            <a:off x="1506071" y="2366681"/>
            <a:ext cx="38410089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6071" y="2366681"/>
            <a:ext cx="6508376" cy="373431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/>
          <p:nvPr/>
        </p:nvSpPr>
        <p:spPr>
          <a:xfrm>
            <a:off x="5311588" y="458684"/>
            <a:ext cx="34424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Uso de Operadores de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